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502920"/>
            <a:ext cx="11064240" cy="5623560"/>
          </a:xfrm>
          <a:prstGeom prst="roundRect">
            <a:avLst/>
          </a:prstGeom>
          <a:solidFill>
            <a:srgbClr val="FFFC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02920" y="502920"/>
            <a:ext cx="256032" cy="5623560"/>
          </a:xfrm>
          <a:prstGeom prst="rect">
            <a:avLst/>
          </a:prstGeom>
          <a:solidFill>
            <a:srgbClr val="1B6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Oval 3"/>
          <p:cNvSpPr/>
          <p:nvPr/>
        </p:nvSpPr>
        <p:spPr>
          <a:xfrm>
            <a:off x="7772400" y="914400"/>
            <a:ext cx="2011680" cy="2011680"/>
          </a:xfrm>
          <a:prstGeom prst="ellipse">
            <a:avLst/>
          </a:prstGeom>
          <a:solidFill>
            <a:srgbClr val="C487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Oval 4"/>
          <p:cNvSpPr/>
          <p:nvPr/>
        </p:nvSpPr>
        <p:spPr>
          <a:xfrm>
            <a:off x="9052560" y="2011680"/>
            <a:ext cx="1371600" cy="1371600"/>
          </a:xfrm>
          <a:prstGeom prst="ellipse">
            <a:avLst/>
          </a:prstGeom>
          <a:solidFill>
            <a:srgbClr val="BF60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Oval 5"/>
          <p:cNvSpPr/>
          <p:nvPr/>
        </p:nvSpPr>
        <p:spPr>
          <a:xfrm>
            <a:off x="7223760" y="3291840"/>
            <a:ext cx="1463040" cy="1463040"/>
          </a:xfrm>
          <a:prstGeom prst="ellipse">
            <a:avLst/>
          </a:prstGeom>
          <a:solidFill>
            <a:srgbClr val="6C94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5840" y="914400"/>
            <a:ext cx="3749039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200" b="1">
                <a:solidFill>
                  <a:srgbClr val="1B6E70"/>
                </a:solidFill>
                <a:latin typeface="Aptos"/>
              </a:rPr>
              <a:t>GRADING PRACTICES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7552" y="1280160"/>
            <a:ext cx="576072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800" b="1">
                <a:solidFill>
                  <a:srgbClr val="1B263B"/>
                </a:solidFill>
                <a:latin typeface="Georgia"/>
              </a:rPr>
              <a:t>A Clearer, Shorter, More Meaningful Case for Grading Reform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5840" y="2743200"/>
            <a:ext cx="530352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600" b="0">
                <a:solidFill>
                  <a:srgbClr val="586478"/>
                </a:solidFill>
                <a:latin typeface="Aptos"/>
              </a:rPr>
              <a:t>Rebuilt from the original 2008-2009 FLMS presentation and reframed around best-practice grading research.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05840" y="4389120"/>
            <a:ext cx="1645920" cy="914400"/>
          </a:xfrm>
          <a:prstGeom prst="roundRect">
            <a:avLst/>
          </a:prstGeom>
          <a:solidFill>
            <a:srgbClr val="1B6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05840" y="4507992"/>
            <a:ext cx="1645920" cy="32918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Georgia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8992" y="4892040"/>
            <a:ext cx="1499616" cy="21945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900" b="0">
                <a:solidFill>
                  <a:srgbClr val="FFFFFF"/>
                </a:solidFill>
                <a:latin typeface="Aptos"/>
              </a:rPr>
              <a:t>research anchors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34640" y="4389120"/>
            <a:ext cx="1645920" cy="914400"/>
          </a:xfrm>
          <a:prstGeom prst="roundRect">
            <a:avLst/>
          </a:prstGeom>
          <a:solidFill>
            <a:srgbClr val="C487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2834640" y="4507992"/>
            <a:ext cx="1645920" cy="32918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Georgia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7792" y="4892040"/>
            <a:ext cx="1499616" cy="21945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900" b="0">
                <a:solidFill>
                  <a:srgbClr val="FFFFFF"/>
                </a:solidFill>
                <a:latin typeface="Aptos"/>
              </a:rPr>
              <a:t>grading commitments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63440" y="4389120"/>
            <a:ext cx="1645920" cy="914400"/>
          </a:xfrm>
          <a:prstGeom prst="roundRect">
            <a:avLst/>
          </a:prstGeom>
          <a:solidFill>
            <a:srgbClr val="6C94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4663440" y="4507992"/>
            <a:ext cx="1645920" cy="32918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Georgia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36592" y="4892040"/>
            <a:ext cx="1499616" cy="21945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900" b="0">
                <a:solidFill>
                  <a:srgbClr val="FFFFFF"/>
                </a:solidFill>
                <a:latin typeface="Aptos"/>
              </a:rPr>
              <a:t>presentation slides</a:t>
            </a:r>
          </a:p>
        </p:txBody>
      </p:sp>
      <p:pic>
        <p:nvPicPr>
          <p:cNvPr id="19" name="Picture 18" descr="Slide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280" y="1005840"/>
            <a:ext cx="6035040" cy="45262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58368" y="6446520"/>
            <a:ext cx="10607040" cy="182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800" b="0">
                <a:solidFill>
                  <a:srgbClr val="586478"/>
                </a:solidFill>
                <a:latin typeface="Aptos"/>
              </a:rPr>
              <a:t>Built from source slide images in this workspace; redesign emphasizes current achievement, equity, and learning-focused reporting.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347472"/>
            <a:ext cx="2194560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000" b="1">
                <a:solidFill>
                  <a:srgbClr val="1B6E70"/>
                </a:solidFill>
                <a:latin typeface="Aptos"/>
              </a:rPr>
              <a:t>ACTION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603504"/>
            <a:ext cx="969264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500" b="1">
                <a:solidFill>
                  <a:srgbClr val="1B263B"/>
                </a:solidFill>
                <a:latin typeface="Georgia"/>
              </a:rPr>
              <a:t>A Practical 90-Day Grading Reform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1225296"/>
            <a:ext cx="877824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200" b="0">
                <a:solidFill>
                  <a:srgbClr val="586478"/>
                </a:solidFill>
                <a:latin typeface="Aptos"/>
              </a:rPr>
              <a:t>Keep the change narrow enough to implement well.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" y="1828800"/>
            <a:ext cx="3474720" cy="333756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87552" y="1938528"/>
            <a:ext cx="314553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1B6E70"/>
                </a:solidFill>
                <a:latin typeface="Aptos"/>
              </a:rPr>
              <a:t>Days 1-30: Audit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7552" y="2267712"/>
            <a:ext cx="3145536" cy="280720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Identify where grades currently mix achievement with behavior.</a:t>
            </a:r>
            <a:br/>
            <a:r>
              <a:t>Find courses using zeros, averaging, and heavy late penalties.</a:t>
            </a:r>
            <a:br/>
            <a:r>
              <a:t>Select 3-5 pilot learning targets.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89120" y="1828800"/>
            <a:ext cx="3474720" cy="333756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4553712" y="1938528"/>
            <a:ext cx="314553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C4872B"/>
                </a:solidFill>
                <a:latin typeface="Aptos"/>
              </a:rPr>
              <a:t>Days 31-60: Pilot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3712" y="2267712"/>
            <a:ext cx="3145536" cy="280720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Use a common proficiency scale.</a:t>
            </a:r>
            <a:br/>
            <a:r>
              <a:t>Replace zeros with incomplete plus completion plans.</a:t>
            </a:r>
            <a:br/>
            <a:r>
              <a:t>Reassess selected standards and update grades based on current evidence.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55279" y="1828800"/>
            <a:ext cx="3474720" cy="333756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119871" y="1938528"/>
            <a:ext cx="314553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6C9473"/>
                </a:solidFill>
                <a:latin typeface="Aptos"/>
              </a:rPr>
              <a:t>Days 61-90: Communicate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9871" y="2267712"/>
            <a:ext cx="3145536" cy="280720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Show families sample before-and-after gradebook entries.</a:t>
            </a:r>
            <a:br/>
            <a:r>
              <a:t>Calibrate teacher judgments with shared student work.</a:t>
            </a:r>
            <a:br/>
            <a:r>
              <a:t>Decide what will be reported separately from achievement.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368" y="6446520"/>
            <a:ext cx="10607040" cy="182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800" b="0">
                <a:solidFill>
                  <a:srgbClr val="586478"/>
                </a:solidFill>
                <a:latin typeface="Aptos"/>
              </a:rPr>
              <a:t>Best practice inference from the cited research: start with reporting clarity, a small pilot, and teacher calibration before scaling.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347472"/>
            <a:ext cx="2194560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000" b="1">
                <a:solidFill>
                  <a:srgbClr val="1B6E70"/>
                </a:solidFill>
                <a:latin typeface="Aptos"/>
              </a:rPr>
              <a:t>CLOSE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603504"/>
            <a:ext cx="969264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500" b="1">
                <a:solidFill>
                  <a:srgbClr val="1B263B"/>
                </a:solidFill>
                <a:latin typeface="Georgia"/>
              </a:rPr>
              <a:t>Bottom 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1225296"/>
            <a:ext cx="877824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200" b="0">
                <a:solidFill>
                  <a:srgbClr val="586478"/>
                </a:solidFill>
                <a:latin typeface="Aptos"/>
              </a:rPr>
              <a:t>Better grading is not easier grading. It is more accurate grading.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672" y="1737360"/>
            <a:ext cx="580644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sz="1800" b="0">
                <a:solidFill>
                  <a:srgbClr val="1B263B"/>
                </a:solidFill>
                <a:latin typeface="Aptos"/>
              </a:rPr>
              <a:t>Base grades on clear learning outcomes and high-quality evidence.</a:t>
            </a:r>
          </a:p>
          <a:p>
            <a:pPr>
              <a:spcAft>
                <a:spcPts val="900"/>
              </a:spcAft>
            </a:pPr>
            <a:r>
              <a:rPr sz="1800" b="0">
                <a:solidFill>
                  <a:srgbClr val="1B263B"/>
                </a:solidFill>
                <a:latin typeface="Aptos"/>
              </a:rPr>
              <a:t>Prioritize current achievement over the arithmetic average of all attempts.</a:t>
            </a:r>
          </a:p>
          <a:p>
            <a:pPr>
              <a:spcAft>
                <a:spcPts val="900"/>
              </a:spcAft>
            </a:pPr>
            <a:r>
              <a:rPr sz="1800" b="0">
                <a:solidFill>
                  <a:srgbClr val="1B263B"/>
                </a:solidFill>
                <a:latin typeface="Aptos"/>
              </a:rPr>
              <a:t>Report achievement separately from behavior, effort, and homework habits.</a:t>
            </a:r>
          </a:p>
          <a:p>
            <a:pPr>
              <a:spcAft>
                <a:spcPts val="900"/>
              </a:spcAft>
            </a:pPr>
            <a:r>
              <a:rPr sz="1800" b="0">
                <a:solidFill>
                  <a:srgbClr val="1B263B"/>
                </a:solidFill>
                <a:latin typeface="Aptos"/>
              </a:rPr>
              <a:t>Use incomplete and reassessment workflows instead of punitive zeros.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83680" y="1783080"/>
            <a:ext cx="4754880" cy="292608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748272" y="1892808"/>
            <a:ext cx="442569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1B6E70"/>
                </a:solidFill>
                <a:latin typeface="Aptos"/>
              </a:rPr>
              <a:t>Key sources used in this 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8272" y="2221992"/>
            <a:ext cx="4425696" cy="23957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Brookhart, Guskey, McTighe, &amp; Wiliam. Eight Essential Principles for Improving Grading. ASCD, 2020.</a:t>
            </a:r>
            <a:br/>
            <a:br/>
            <a:r>
              <a:t>O'Connor Grading website summary of CALM and grading guidelines.</a:t>
            </a:r>
            <a:br/>
            <a:br/>
            <a:r>
              <a:t>Guskey, obstacle summary of grading reform (2011 article summary).</a:t>
            </a:r>
            <a:br/>
            <a:br/>
            <a:r>
              <a:t>Chism &amp; Brookhart. Three Principles for Fairer, More Relevant Grading. ASCD, May 1, 2025.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4754880"/>
            <a:ext cx="1024128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600" b="1">
                <a:solidFill>
                  <a:srgbClr val="C4872B"/>
                </a:solidFill>
                <a:latin typeface="Aptos"/>
              </a:rPr>
              <a:t>If you want, I can next turn this into a district PD version, a faculty meeting version, or a principal one-pager.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" y="6446520"/>
            <a:ext cx="10607040" cy="182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800" b="0">
                <a:solidFill>
                  <a:srgbClr val="586478"/>
                </a:solidFill>
                <a:latin typeface="Aptos"/>
              </a:rPr>
              <a:t>Deck output: grading_practices_best_practices_short.pptx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347472"/>
            <a:ext cx="2194560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000" b="1">
                <a:solidFill>
                  <a:srgbClr val="1B6E70"/>
                </a:solidFill>
                <a:latin typeface="Aptos"/>
              </a:rPr>
              <a:t>PURPOSE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603504"/>
            <a:ext cx="969264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500" b="1">
                <a:solidFill>
                  <a:srgbClr val="1B263B"/>
                </a:solidFill>
                <a:latin typeface="Georgia"/>
              </a:rPr>
              <a:t>What Good Grades Are Supposed to 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1225296"/>
            <a:ext cx="877824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200" b="0">
                <a:solidFill>
                  <a:srgbClr val="586478"/>
                </a:solidFill>
                <a:latin typeface="Aptos"/>
              </a:rPr>
              <a:t>A grade should clarify learning, not obscure it.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9808" y="1783080"/>
            <a:ext cx="2514600" cy="132588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14400" y="1892808"/>
            <a:ext cx="218541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1B6E70"/>
                </a:solidFill>
                <a:latin typeface="Aptos"/>
              </a:rPr>
              <a:t>Communicate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221992"/>
            <a:ext cx="2185416" cy="7955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Tell students and families what has been learned right now.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93008" y="1783080"/>
            <a:ext cx="2514600" cy="132588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57600" y="1892808"/>
            <a:ext cx="218541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1B6E70"/>
                </a:solidFill>
                <a:latin typeface="Aptos"/>
              </a:rPr>
              <a:t>Guide 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2221992"/>
            <a:ext cx="2185416" cy="7955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Point to the next instructional or support move.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36208" y="1783080"/>
            <a:ext cx="2514600" cy="132588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400800" y="1892808"/>
            <a:ext cx="218541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1B6E70"/>
                </a:solidFill>
                <a:latin typeface="Aptos"/>
              </a:rPr>
              <a:t>Stay fair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0" y="2221992"/>
            <a:ext cx="2185416" cy="7955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Reduce teacher-to-teacher inconsistency and hidden penalties.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979408" y="1783080"/>
            <a:ext cx="2514600" cy="132588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144000" y="1892808"/>
            <a:ext cx="218541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1B6E70"/>
                </a:solidFill>
                <a:latin typeface="Aptos"/>
              </a:rPr>
              <a:t>Protect motivation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0" y="2221992"/>
            <a:ext cx="2185416" cy="7955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Encourage persistence instead of signaling that recovery is impossible.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7240" y="3749039"/>
            <a:ext cx="2743200" cy="29260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1">
                <a:solidFill>
                  <a:srgbClr val="BF603F"/>
                </a:solidFill>
                <a:latin typeface="Aptos"/>
              </a:rPr>
              <a:t>The problem with many legacy systems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2960" y="4069080"/>
            <a:ext cx="5486400" cy="173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sz="1600" b="0">
                <a:solidFill>
                  <a:srgbClr val="1B263B"/>
                </a:solidFill>
                <a:latin typeface="Aptos"/>
              </a:rPr>
              <a:t>They mix academic achievement with compliance, effort, and behavior.</a:t>
            </a:r>
          </a:p>
          <a:p>
            <a:pPr>
              <a:spcAft>
                <a:spcPts val="900"/>
              </a:spcAft>
            </a:pPr>
            <a:r>
              <a:rPr sz="1600" b="0">
                <a:solidFill>
                  <a:srgbClr val="1B263B"/>
                </a:solidFill>
                <a:latin typeface="Aptos"/>
              </a:rPr>
              <a:t>They average learning over time instead of reflecting the student's current level.</a:t>
            </a:r>
          </a:p>
          <a:p>
            <a:pPr>
              <a:spcAft>
                <a:spcPts val="900"/>
              </a:spcAft>
            </a:pPr>
            <a:r>
              <a:rPr sz="1600" b="0">
                <a:solidFill>
                  <a:srgbClr val="1B263B"/>
                </a:solidFill>
                <a:latin typeface="Aptos"/>
              </a:rPr>
              <a:t>They allow one missing task or one major assignment to dominate the term grade.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766560" y="3840480"/>
            <a:ext cx="4389120" cy="169164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931152" y="3950208"/>
            <a:ext cx="405993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C4872B"/>
                </a:solidFill>
                <a:latin typeface="Aptos"/>
              </a:rPr>
              <a:t>A useful test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31152" y="4279392"/>
            <a:ext cx="4059936" cy="11612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If two teachers looked at the same body of evidence, would they likely assign the same grade for the same reason? If not, the system needs repair.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8368" y="6446520"/>
            <a:ext cx="10607040" cy="182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800" b="0">
                <a:solidFill>
                  <a:srgbClr val="586478"/>
                </a:solidFill>
                <a:latin typeface="Aptos"/>
              </a:rPr>
              <a:t>Research frame: Brookhart, Guskey, McTighe, &amp; Wiliam (2020), ASCD Educational Leadership.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347472"/>
            <a:ext cx="2194560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000" b="1">
                <a:solidFill>
                  <a:srgbClr val="1B6E70"/>
                </a:solidFill>
                <a:latin typeface="Aptos"/>
              </a:rPr>
              <a:t>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603504"/>
            <a:ext cx="969264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500" b="1">
                <a:solidFill>
                  <a:srgbClr val="1B263B"/>
                </a:solidFill>
                <a:latin typeface="Georgia"/>
              </a:rPr>
              <a:t>Research Consensus in One Slide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1225296"/>
            <a:ext cx="877824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200" b="0">
                <a:solidFill>
                  <a:srgbClr val="586478"/>
                </a:solidFill>
                <a:latin typeface="Aptos"/>
              </a:rPr>
              <a:t>The strongest recurring ideas are surprisingly consistent across major grading scholars.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9808" y="1737360"/>
            <a:ext cx="3474720" cy="128016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14400" y="1847088"/>
            <a:ext cx="314553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1B263B"/>
                </a:solidFill>
                <a:latin typeface="Aptos"/>
              </a:rPr>
              <a:t>1. Grade clear learning outcomes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176272"/>
            <a:ext cx="3145536" cy="74980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Grades should be anchored to intended learning, not a pile of disconnected tasks.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70832" y="1737360"/>
            <a:ext cx="3474720" cy="128016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4535424" y="1847088"/>
            <a:ext cx="314553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1B263B"/>
                </a:solidFill>
                <a:latin typeface="Aptos"/>
              </a:rPr>
              <a:t>2. Reflect current achievement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5424" y="2176272"/>
            <a:ext cx="3145536" cy="74980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The most recent and most consistent evidence matters more than early struggles.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91856" y="1737360"/>
            <a:ext cx="3474720" cy="128016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156448" y="1847088"/>
            <a:ext cx="314553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1B263B"/>
                </a:solidFill>
                <a:latin typeface="Aptos"/>
              </a:rPr>
              <a:t>3. Separate achievement from behavior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56448" y="2176272"/>
            <a:ext cx="3145536" cy="74980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Homework completion, attendance, effort, and punctuality should be reported separately.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28800" y="3337560"/>
            <a:ext cx="3474720" cy="128016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993392" y="3447288"/>
            <a:ext cx="314553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1B263B"/>
                </a:solidFill>
                <a:latin typeface="Aptos"/>
              </a:rPr>
              <a:t>4. Use fewer gradations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3392" y="3776472"/>
            <a:ext cx="3145536" cy="74980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Fewer score bands improve consistency and reduce false precision.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486400" y="3337560"/>
            <a:ext cx="4846320" cy="128016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650992" y="3447288"/>
            <a:ext cx="451713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1B263B"/>
                </a:solidFill>
                <a:latin typeface="Aptos"/>
              </a:rPr>
              <a:t>5. Design for equity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50992" y="3776472"/>
            <a:ext cx="4517136" cy="74980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Assessments should allow students to show learning without irrelevant cultural or linguistic barriers.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2960" y="5074920"/>
            <a:ext cx="1005840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700" b="1">
                <a:solidFill>
                  <a:srgbClr val="1B6E70"/>
                </a:solidFill>
                <a:latin typeface="Aptos"/>
              </a:rPr>
              <a:t>Ken O'Connor's shorthand is useful here: grades should be CALM - consistent, accurate, learning-focused, and meaningful.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8368" y="6446520"/>
            <a:ext cx="10607040" cy="182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800" b="0">
                <a:solidFill>
                  <a:srgbClr val="586478"/>
                </a:solidFill>
                <a:latin typeface="Aptos"/>
              </a:rPr>
              <a:t>Sources: O'Connor Grading website (2022 site text citing How to Grade for Learning, 4th ed., 2018); Brookhart et al. (2020); Chism &amp; Brookhart (ASCD, May 1, 2025).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347472"/>
            <a:ext cx="2194560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000" b="1">
                <a:solidFill>
                  <a:srgbClr val="1B6E70"/>
                </a:solidFill>
                <a:latin typeface="Aptos"/>
              </a:rPr>
              <a:t>DECISIONS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603504"/>
            <a:ext cx="969264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500" b="1">
                <a:solidFill>
                  <a:srgbClr val="1B263B"/>
                </a:solidFill>
                <a:latin typeface="Georgia"/>
              </a:rPr>
              <a:t>Stop Doing This. Start Doing This Instead.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1225296"/>
            <a:ext cx="877824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200" b="0">
                <a:solidFill>
                  <a:srgbClr val="586478"/>
                </a:solidFill>
                <a:latin typeface="Aptos"/>
              </a:rPr>
              <a:t>A short deck should make the decisions easier, not more abstract.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7240" y="1783080"/>
            <a:ext cx="5257800" cy="425196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41832" y="1947672"/>
            <a:ext cx="4928616" cy="39959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</a:p>
        </p:txBody>
      </p:sp>
      <p:sp>
        <p:nvSpPr>
          <p:cNvPr id="7" name="Rounded Rectangle 6"/>
          <p:cNvSpPr/>
          <p:nvPr/>
        </p:nvSpPr>
        <p:spPr>
          <a:xfrm>
            <a:off x="6172200" y="1783080"/>
            <a:ext cx="5257800" cy="425196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336792" y="1947672"/>
            <a:ext cx="4928616" cy="39959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</a:p>
        </p:txBody>
      </p:sp>
      <p:sp>
        <p:nvSpPr>
          <p:cNvPr id="9" name="TextBox 8"/>
          <p:cNvSpPr txBox="1"/>
          <p:nvPr/>
        </p:nvSpPr>
        <p:spPr>
          <a:xfrm>
            <a:off x="1024128" y="1993392"/>
            <a:ext cx="18288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1">
                <a:solidFill>
                  <a:srgbClr val="AB4A4A"/>
                </a:solidFill>
                <a:latin typeface="Georgia"/>
              </a:rPr>
              <a:t>STOP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9088" y="1993392"/>
            <a:ext cx="18288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1">
                <a:solidFill>
                  <a:srgbClr val="6C9473"/>
                </a:solidFill>
                <a:latin typeface="Georgia"/>
              </a:rPr>
              <a:t>START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4128" y="2468880"/>
            <a:ext cx="45720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sz="1700" b="0">
                <a:solidFill>
                  <a:srgbClr val="1B263B"/>
                </a:solidFill>
                <a:latin typeface="Aptos"/>
              </a:rPr>
              <a:t>Averaging everything by default</a:t>
            </a:r>
          </a:p>
          <a:p>
            <a:pPr>
              <a:spcAft>
                <a:spcPts val="900"/>
              </a:spcAft>
            </a:pPr>
            <a:r>
              <a:rPr sz="1700" b="0">
                <a:solidFill>
                  <a:srgbClr val="1B263B"/>
                </a:solidFill>
                <a:latin typeface="Aptos"/>
              </a:rPr>
              <a:t>Treating missing work as zero understanding</a:t>
            </a:r>
          </a:p>
          <a:p>
            <a:pPr>
              <a:spcAft>
                <a:spcPts val="900"/>
              </a:spcAft>
            </a:pPr>
            <a:r>
              <a:rPr sz="1700" b="0">
                <a:solidFill>
                  <a:srgbClr val="1B263B"/>
                </a:solidFill>
                <a:latin typeface="Aptos"/>
              </a:rPr>
              <a:t>Using one 'killer' assignment to decide a term grade</a:t>
            </a:r>
          </a:p>
          <a:p>
            <a:pPr>
              <a:spcAft>
                <a:spcPts val="900"/>
              </a:spcAft>
            </a:pPr>
            <a:r>
              <a:rPr sz="1700" b="0">
                <a:solidFill>
                  <a:srgbClr val="1B263B"/>
                </a:solidFill>
                <a:latin typeface="Aptos"/>
              </a:rPr>
              <a:t>Burying behavior and effort inside academic grades</a:t>
            </a:r>
          </a:p>
          <a:p>
            <a:pPr>
              <a:spcAft>
                <a:spcPts val="900"/>
              </a:spcAft>
            </a:pPr>
            <a:r>
              <a:rPr sz="1700" b="0">
                <a:solidFill>
                  <a:srgbClr val="1B263B"/>
                </a:solidFill>
                <a:latin typeface="Aptos"/>
              </a:rPr>
              <a:t>Listing tasks instead of standards in the gradebook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9088" y="2468880"/>
            <a:ext cx="45720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sz="1700" b="0">
                <a:solidFill>
                  <a:srgbClr val="1B263B"/>
                </a:solidFill>
                <a:latin typeface="Aptos"/>
              </a:rPr>
              <a:t>Prioritizing current and consistent evidence</a:t>
            </a:r>
          </a:p>
          <a:p>
            <a:pPr>
              <a:spcAft>
                <a:spcPts val="900"/>
              </a:spcAft>
            </a:pPr>
            <a:r>
              <a:rPr sz="1700" b="0">
                <a:solidFill>
                  <a:srgbClr val="1B263B"/>
                </a:solidFill>
                <a:latin typeface="Aptos"/>
              </a:rPr>
              <a:t>Using incomplete plus required completion/reassessment</a:t>
            </a:r>
          </a:p>
          <a:p>
            <a:pPr>
              <a:spcAft>
                <a:spcPts val="900"/>
              </a:spcAft>
            </a:pPr>
            <a:r>
              <a:rPr sz="1700" b="0">
                <a:solidFill>
                  <a:srgbClr val="1B263B"/>
                </a:solidFill>
                <a:latin typeface="Aptos"/>
              </a:rPr>
              <a:t>Allowing multiple opportunities to show mastery</a:t>
            </a:r>
          </a:p>
          <a:p>
            <a:pPr>
              <a:spcAft>
                <a:spcPts val="900"/>
              </a:spcAft>
            </a:pPr>
            <a:r>
              <a:rPr sz="1700" b="0">
                <a:solidFill>
                  <a:srgbClr val="1B263B"/>
                </a:solidFill>
                <a:latin typeface="Aptos"/>
              </a:rPr>
              <a:t>Reporting work habits separately</a:t>
            </a:r>
          </a:p>
          <a:p>
            <a:pPr>
              <a:spcAft>
                <a:spcPts val="900"/>
              </a:spcAft>
            </a:pPr>
            <a:r>
              <a:rPr sz="1700" b="0">
                <a:solidFill>
                  <a:srgbClr val="1B263B"/>
                </a:solidFill>
                <a:latin typeface="Aptos"/>
              </a:rPr>
              <a:t>Organizing grades by learning targets and concepts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368" y="6446520"/>
            <a:ext cx="10607040" cy="182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800" b="0">
                <a:solidFill>
                  <a:srgbClr val="586478"/>
                </a:solidFill>
                <a:latin typeface="Aptos"/>
              </a:rPr>
              <a:t>Synthesis of Brookhart et al. (2020), Guskey (2011 summary), and the original FLMS presentation themes.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347472"/>
            <a:ext cx="2194560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000" b="1">
                <a:solidFill>
                  <a:srgbClr val="1B6E70"/>
                </a:solidFill>
                <a:latin typeface="Aptos"/>
              </a:rPr>
              <a:t>EVIDENCE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603504"/>
            <a:ext cx="969264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500" b="1">
                <a:solidFill>
                  <a:srgbClr val="1B263B"/>
                </a:solidFill>
                <a:latin typeface="Georgia"/>
              </a:rPr>
              <a:t>Why Averaging Misrepresents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1225296"/>
            <a:ext cx="877824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200" b="0">
                <a:solidFill>
                  <a:srgbClr val="586478"/>
                </a:solidFill>
                <a:latin typeface="Aptos"/>
              </a:rPr>
              <a:t>A grade can be mathematically tidy and still educationally misleading.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3849624"/>
            <a:ext cx="914400" cy="1408176"/>
          </a:xfrm>
          <a:prstGeom prst="rect">
            <a:avLst/>
          </a:prstGeom>
          <a:solidFill>
            <a:srgbClr val="AB4A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14400" y="5349240"/>
            <a:ext cx="914400" cy="2286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900" b="0">
                <a:solidFill>
                  <a:srgbClr val="586478"/>
                </a:solidFill>
                <a:latin typeface="Aptos"/>
              </a:rPr>
              <a:t>Attempt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575304"/>
            <a:ext cx="914400" cy="20116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000" b="1">
                <a:solidFill>
                  <a:srgbClr val="1B263B"/>
                </a:solidFill>
                <a:latin typeface="Aptos"/>
              </a:rPr>
              <a:t>55</a:t>
            </a:r>
          </a:p>
        </p:txBody>
      </p:sp>
      <p:sp>
        <p:nvSpPr>
          <p:cNvPr id="8" name="Rectangle 7"/>
          <p:cNvSpPr/>
          <p:nvPr/>
        </p:nvSpPr>
        <p:spPr>
          <a:xfrm>
            <a:off x="2084832" y="3619195"/>
            <a:ext cx="914400" cy="1638604"/>
          </a:xfrm>
          <a:prstGeom prst="rect">
            <a:avLst/>
          </a:prstGeom>
          <a:solidFill>
            <a:srgbClr val="BF60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084832" y="5349240"/>
            <a:ext cx="914400" cy="2286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900" b="0">
                <a:solidFill>
                  <a:srgbClr val="586478"/>
                </a:solidFill>
                <a:latin typeface="Aptos"/>
              </a:rPr>
              <a:t>Attempt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4832" y="3344875"/>
            <a:ext cx="914400" cy="20116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000" b="1">
                <a:solidFill>
                  <a:srgbClr val="1B263B"/>
                </a:solidFill>
                <a:latin typeface="Aptos"/>
              </a:rPr>
              <a:t>64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55264" y="3311956"/>
            <a:ext cx="914400" cy="1945843"/>
          </a:xfrm>
          <a:prstGeom prst="rect">
            <a:avLst/>
          </a:prstGeom>
          <a:solidFill>
            <a:srgbClr val="C487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3255264" y="5349240"/>
            <a:ext cx="914400" cy="2286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900" b="0">
                <a:solidFill>
                  <a:srgbClr val="586478"/>
                </a:solidFill>
                <a:latin typeface="Aptos"/>
              </a:rPr>
              <a:t>Attempt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55264" y="3037636"/>
            <a:ext cx="914400" cy="20116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000" b="1">
                <a:solidFill>
                  <a:srgbClr val="1B263B"/>
                </a:solidFill>
                <a:latin typeface="Aptos"/>
              </a:rPr>
              <a:t>76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25696" y="3004718"/>
            <a:ext cx="914400" cy="2253081"/>
          </a:xfrm>
          <a:prstGeom prst="rect">
            <a:avLst/>
          </a:prstGeom>
          <a:solidFill>
            <a:srgbClr val="6C94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425696" y="5349240"/>
            <a:ext cx="914400" cy="2286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900" b="0">
                <a:solidFill>
                  <a:srgbClr val="586478"/>
                </a:solidFill>
                <a:latin typeface="Aptos"/>
              </a:rPr>
              <a:t>Attempt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5696" y="2730398"/>
            <a:ext cx="914400" cy="20116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000" b="1">
                <a:solidFill>
                  <a:srgbClr val="1B263B"/>
                </a:solidFill>
                <a:latin typeface="Aptos"/>
              </a:rPr>
              <a:t>88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96128" y="2902305"/>
            <a:ext cx="914400" cy="2355494"/>
          </a:xfrm>
          <a:prstGeom prst="rect">
            <a:avLst/>
          </a:prstGeom>
          <a:solidFill>
            <a:srgbClr val="1B6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596128" y="5349240"/>
            <a:ext cx="914400" cy="2286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900" b="0">
                <a:solidFill>
                  <a:srgbClr val="586478"/>
                </a:solidFill>
                <a:latin typeface="Aptos"/>
              </a:rPr>
              <a:t>Current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6128" y="2627985"/>
            <a:ext cx="914400" cy="20116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000" b="1">
                <a:solidFill>
                  <a:srgbClr val="1B263B"/>
                </a:solidFill>
                <a:latin typeface="Aptos"/>
              </a:rPr>
              <a:t>92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15200" y="1920240"/>
            <a:ext cx="1737360" cy="914400"/>
          </a:xfrm>
          <a:prstGeom prst="roundRect">
            <a:avLst/>
          </a:prstGeom>
          <a:solidFill>
            <a:srgbClr val="AB4A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7315200" y="2039112"/>
            <a:ext cx="1737360" cy="32918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Georgia"/>
              </a:rPr>
              <a:t>75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8352" y="2423160"/>
            <a:ext cx="1591056" cy="21945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900" b="0">
                <a:solidFill>
                  <a:srgbClr val="FFFFFF"/>
                </a:solidFill>
                <a:latin typeface="Aptos"/>
              </a:rPr>
              <a:t>simple average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281160" y="1920240"/>
            <a:ext cx="1737360" cy="914400"/>
          </a:xfrm>
          <a:prstGeom prst="roundRect">
            <a:avLst/>
          </a:prstGeom>
          <a:solidFill>
            <a:srgbClr val="1B6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9281160" y="2039112"/>
            <a:ext cx="1737360" cy="32918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Georgia"/>
              </a:rPr>
              <a:t>92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54312" y="2423160"/>
            <a:ext cx="1591056" cy="21945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900" b="0">
                <a:solidFill>
                  <a:srgbClr val="FFFFFF"/>
                </a:solidFill>
                <a:latin typeface="Aptos"/>
              </a:rPr>
              <a:t>current evidence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040880" y="3246120"/>
            <a:ext cx="4160520" cy="155448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7205472" y="3355848"/>
            <a:ext cx="383133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C4872B"/>
                </a:solidFill>
                <a:latin typeface="Aptos"/>
              </a:rPr>
              <a:t>What the grade should say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05472" y="3685032"/>
            <a:ext cx="3831336" cy="10241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If the student now demonstrates proficiency, the report should communicate that current level, while earlier attempts remain useful for feedback and instruction.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8368" y="6446520"/>
            <a:ext cx="10607040" cy="182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800" b="0">
                <a:solidFill>
                  <a:srgbClr val="586478"/>
                </a:solidFill>
                <a:latin typeface="Aptos"/>
              </a:rPr>
              <a:t>Brookhart et al. (2020): grades should reflect current achievement, not an average over the marking period.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347472"/>
            <a:ext cx="2194560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000" b="1">
                <a:solidFill>
                  <a:srgbClr val="1B6E70"/>
                </a:solidFill>
                <a:latin typeface="Aptos"/>
              </a:rPr>
              <a:t>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603504"/>
            <a:ext cx="969264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500" b="1">
                <a:solidFill>
                  <a:srgbClr val="1B263B"/>
                </a:solidFill>
                <a:latin typeface="Georgia"/>
              </a:rPr>
              <a:t>Missing Work Is a Workflow Problem, Not a Zero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1225296"/>
            <a:ext cx="877824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200" b="0">
                <a:solidFill>
                  <a:srgbClr val="586478"/>
                </a:solidFill>
                <a:latin typeface="Aptos"/>
              </a:rPr>
              <a:t>The consequence should trigger action, not grade collapse.</a:t>
            </a:r>
          </a:p>
        </p:txBody>
      </p:sp>
      <p:sp>
        <p:nvSpPr>
          <p:cNvPr id="5" name="Oval 4"/>
          <p:cNvSpPr/>
          <p:nvPr/>
        </p:nvSpPr>
        <p:spPr>
          <a:xfrm>
            <a:off x="841248" y="1828800"/>
            <a:ext cx="658368" cy="658368"/>
          </a:xfrm>
          <a:prstGeom prst="ellipse">
            <a:avLst/>
          </a:prstGeom>
          <a:solidFill>
            <a:srgbClr val="1B6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41248" y="1993392"/>
            <a:ext cx="658368" cy="182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500" b="1">
                <a:solidFill>
                  <a:srgbClr val="FFFFFF"/>
                </a:solidFill>
                <a:latin typeface="Aptos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6384" y="2697480"/>
            <a:ext cx="22402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50976" y="2862072"/>
            <a:ext cx="1911096" cy="7955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Mark as incomplete</a:t>
            </a:r>
          </a:p>
        </p:txBody>
      </p:sp>
      <p:sp>
        <p:nvSpPr>
          <p:cNvPr id="9" name="Chevron 8"/>
          <p:cNvSpPr/>
          <p:nvPr/>
        </p:nvSpPr>
        <p:spPr>
          <a:xfrm>
            <a:off x="1645920" y="2011680"/>
            <a:ext cx="640080" cy="256032"/>
          </a:xfrm>
          <a:prstGeom prst="chevron">
            <a:avLst/>
          </a:prstGeom>
          <a:solidFill>
            <a:srgbClr val="DED6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Oval 9"/>
          <p:cNvSpPr/>
          <p:nvPr/>
        </p:nvSpPr>
        <p:spPr>
          <a:xfrm>
            <a:off x="3584448" y="1828800"/>
            <a:ext cx="658368" cy="658368"/>
          </a:xfrm>
          <a:prstGeom prst="ellipse">
            <a:avLst/>
          </a:prstGeom>
          <a:solidFill>
            <a:srgbClr val="C487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584448" y="1993392"/>
            <a:ext cx="658368" cy="182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500" b="1">
                <a:solidFill>
                  <a:srgbClr val="FFFFFF"/>
                </a:solidFill>
                <a:latin typeface="Aptos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29584" y="2697480"/>
            <a:ext cx="22402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694176" y="2862072"/>
            <a:ext cx="1911096" cy="7955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Diagnose why</a:t>
            </a:r>
          </a:p>
        </p:txBody>
      </p:sp>
      <p:sp>
        <p:nvSpPr>
          <p:cNvPr id="14" name="Chevron 13"/>
          <p:cNvSpPr/>
          <p:nvPr/>
        </p:nvSpPr>
        <p:spPr>
          <a:xfrm>
            <a:off x="4389120" y="2011680"/>
            <a:ext cx="640080" cy="256032"/>
          </a:xfrm>
          <a:prstGeom prst="chevron">
            <a:avLst/>
          </a:prstGeom>
          <a:solidFill>
            <a:srgbClr val="DED6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Oval 14"/>
          <p:cNvSpPr/>
          <p:nvPr/>
        </p:nvSpPr>
        <p:spPr>
          <a:xfrm>
            <a:off x="6327648" y="1828800"/>
            <a:ext cx="658368" cy="658368"/>
          </a:xfrm>
          <a:prstGeom prst="ellipse">
            <a:avLst/>
          </a:prstGeom>
          <a:solidFill>
            <a:srgbClr val="6C94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327648" y="1993392"/>
            <a:ext cx="658368" cy="182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500" b="1">
                <a:solidFill>
                  <a:srgbClr val="FFFFFF"/>
                </a:solidFill>
                <a:latin typeface="Aptos"/>
              </a:rPr>
              <a:t>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72784" y="2697480"/>
            <a:ext cx="22402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437376" y="2862072"/>
            <a:ext cx="1911096" cy="7955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Re-teach or support</a:t>
            </a:r>
          </a:p>
        </p:txBody>
      </p:sp>
      <p:sp>
        <p:nvSpPr>
          <p:cNvPr id="19" name="Chevron 18"/>
          <p:cNvSpPr/>
          <p:nvPr/>
        </p:nvSpPr>
        <p:spPr>
          <a:xfrm>
            <a:off x="7132320" y="2011680"/>
            <a:ext cx="640080" cy="256032"/>
          </a:xfrm>
          <a:prstGeom prst="chevron">
            <a:avLst/>
          </a:prstGeom>
          <a:solidFill>
            <a:srgbClr val="DED6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Oval 19"/>
          <p:cNvSpPr/>
          <p:nvPr/>
        </p:nvSpPr>
        <p:spPr>
          <a:xfrm>
            <a:off x="9070848" y="1828800"/>
            <a:ext cx="658368" cy="658368"/>
          </a:xfrm>
          <a:prstGeom prst="ellipse">
            <a:avLst/>
          </a:prstGeom>
          <a:solidFill>
            <a:srgbClr val="BF60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9070848" y="1993392"/>
            <a:ext cx="658368" cy="182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500" b="1">
                <a:solidFill>
                  <a:srgbClr val="FFFFFF"/>
                </a:solidFill>
                <a:latin typeface="Aptos"/>
              </a:rPr>
              <a:t>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015984" y="2697480"/>
            <a:ext cx="22402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9180576" y="2862072"/>
            <a:ext cx="1911096" cy="7955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Reassess and update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8680" y="4251960"/>
            <a:ext cx="10058400" cy="1280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sz="1600" b="0">
                <a:solidFill>
                  <a:srgbClr val="1B263B"/>
                </a:solidFill>
                <a:latin typeface="Aptos"/>
              </a:rPr>
              <a:t>Accountability remains: students still complete the work or comparable evidence.</a:t>
            </a:r>
          </a:p>
          <a:p>
            <a:pPr>
              <a:spcAft>
                <a:spcPts val="900"/>
              </a:spcAft>
            </a:pPr>
            <a:r>
              <a:rPr sz="1600" b="0">
                <a:solidFill>
                  <a:srgbClr val="1B263B"/>
                </a:solidFill>
                <a:latin typeface="Aptos"/>
              </a:rPr>
              <a:t>Teachers gain cleaner information about what was missing: learning, time, support, or access.</a:t>
            </a:r>
          </a:p>
          <a:p>
            <a:pPr>
              <a:spcAft>
                <a:spcPts val="900"/>
              </a:spcAft>
            </a:pPr>
            <a:r>
              <a:rPr sz="1600" b="0">
                <a:solidFill>
                  <a:srgbClr val="1B263B"/>
                </a:solidFill>
                <a:latin typeface="Aptos"/>
              </a:rPr>
              <a:t>Students are less likely to interpret one mistake as permanent failure.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8368" y="6446520"/>
            <a:ext cx="10607040" cy="182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800" b="0">
                <a:solidFill>
                  <a:srgbClr val="586478"/>
                </a:solidFill>
                <a:latin typeface="Aptos"/>
              </a:rPr>
              <a:t>Guskey obstacle summary (2011 article summary): low grades are not motivational; an incomplete with required support is more effective.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347472"/>
            <a:ext cx="2194560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000" b="1">
                <a:solidFill>
                  <a:srgbClr val="1B6E70"/>
                </a:solidFill>
                <a:latin typeface="Aptos"/>
              </a:rPr>
              <a:t>CLARITY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603504"/>
            <a:ext cx="969264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500" b="1">
                <a:solidFill>
                  <a:srgbClr val="1B263B"/>
                </a:solidFill>
                <a:latin typeface="Georgia"/>
              </a:rPr>
              <a:t>Separate Academic Achievement from Learning Behaviors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1225296"/>
            <a:ext cx="877824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200" b="0">
                <a:solidFill>
                  <a:srgbClr val="586478"/>
                </a:solidFill>
                <a:latin typeface="Aptos"/>
              </a:rPr>
              <a:t>Otherwise the grade tells families several things at once and none of them clearly.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7240" y="1828800"/>
            <a:ext cx="5074920" cy="338328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41832" y="1938528"/>
            <a:ext cx="474573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1B6E70"/>
                </a:solidFill>
                <a:latin typeface="Aptos"/>
              </a:rPr>
              <a:t>Belongs in the academic grade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1832" y="2267712"/>
            <a:ext cx="4745736" cy="28529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Mastery of standards</a:t>
            </a:r>
            <a:br/>
            <a:r>
              <a:t>Quality of reasoning</a:t>
            </a:r>
            <a:br/>
            <a:r>
              <a:t>Accuracy of final performance</a:t>
            </a:r>
            <a:br/>
            <a:r>
              <a:t>Transfer and application of learning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09360" y="1828800"/>
            <a:ext cx="5074920" cy="338328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473952" y="1938528"/>
            <a:ext cx="474573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BF603F"/>
                </a:solidFill>
                <a:latin typeface="Aptos"/>
              </a:rPr>
              <a:t>Report separately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3952" y="2267712"/>
            <a:ext cx="4745736" cy="28529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Homework completion</a:t>
            </a:r>
            <a:br/>
            <a:r>
              <a:t>Participation</a:t>
            </a:r>
            <a:br/>
            <a:r>
              <a:t>Effort</a:t>
            </a:r>
            <a:br/>
            <a:r>
              <a:t>Attendance</a:t>
            </a:r>
            <a:br/>
            <a:r>
              <a:t>Behavior / punctuality</a:t>
            </a:r>
            <a:br/>
            <a:r>
              <a:t>Collaboration habits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" y="5440680"/>
            <a:ext cx="1024128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600" b="1">
                <a:solidFill>
                  <a:srgbClr val="1B263B"/>
                </a:solidFill>
                <a:latin typeface="Aptos"/>
              </a:rPr>
              <a:t>Separate reporting improves fairness and makes intervention more precise: academic support for learning gaps, behavior support for habit gaps.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6446520"/>
            <a:ext cx="10607040" cy="182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800" b="0">
                <a:solidFill>
                  <a:srgbClr val="586478"/>
                </a:solidFill>
                <a:latin typeface="Aptos"/>
              </a:rPr>
              <a:t>Brookhart et al. (2020), lines 91-93 on ASCD: achievement should be reported separately from homework, behavior, attendance, and related factors.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347472"/>
            <a:ext cx="2194560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000" b="1">
                <a:solidFill>
                  <a:srgbClr val="1B6E70"/>
                </a:solidFill>
                <a:latin typeface="Aptos"/>
              </a:rPr>
              <a:t>EQUITY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603504"/>
            <a:ext cx="969264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500" b="1">
                <a:solidFill>
                  <a:srgbClr val="1B263B"/>
                </a:solidFill>
                <a:latin typeface="Georgia"/>
              </a:rPr>
              <a:t>Fairer Grading Also Means More Equitable Grading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1225296"/>
            <a:ext cx="877824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200" b="0">
                <a:solidFill>
                  <a:srgbClr val="586478"/>
                </a:solidFill>
                <a:latin typeface="Aptos"/>
              </a:rPr>
              <a:t>A grade should capture learning, not hidden advantage.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7240" y="1828800"/>
            <a:ext cx="3383280" cy="306324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41832" y="1938528"/>
            <a:ext cx="305409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1B6E70"/>
                </a:solidFill>
                <a:latin typeface="Aptos"/>
              </a:rPr>
              <a:t>Ask before scoring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1832" y="2267712"/>
            <a:ext cx="3054096" cy="25328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Can students relate to the context?</a:t>
            </a:r>
            <a:br/>
            <a:r>
              <a:t>Did we teach the language the task requires?</a:t>
            </a:r>
            <a:br/>
            <a:r>
              <a:t>Are there multiple valid ways to demonstrate the learning target?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34840" y="1828800"/>
            <a:ext cx="3383280" cy="306324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4599432" y="1938528"/>
            <a:ext cx="305409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C4872B"/>
                </a:solidFill>
                <a:latin typeface="Aptos"/>
              </a:rPr>
              <a:t>Watch for bias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99432" y="2267712"/>
            <a:ext cx="3054096" cy="25328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Neatness, style, accent, compliance, and speed often get rewarded even when they are not the intended learning outcome.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2440" y="1828800"/>
            <a:ext cx="3246120" cy="306324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257032" y="1938528"/>
            <a:ext cx="291693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6C9473"/>
                </a:solidFill>
                <a:latin typeface="Aptos"/>
              </a:rPr>
              <a:t>Design response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57032" y="2267712"/>
            <a:ext cx="2916936" cy="25328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Use culturally relevant contexts, accessible language, and assessment options that let students show what they know.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368" y="6446520"/>
            <a:ext cx="10607040" cy="182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800" b="0">
                <a:solidFill>
                  <a:srgbClr val="586478"/>
                </a:solidFill>
                <a:latin typeface="Aptos"/>
              </a:rPr>
              <a:t>Chism &amp; Brookhart, 'Three Principles for Fairer, More Relevant Grading,' ASCD, May 1, 2025.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347472"/>
            <a:ext cx="2194560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000" b="1">
                <a:solidFill>
                  <a:srgbClr val="1B6E70"/>
                </a:solidFill>
                <a:latin typeface="Aptos"/>
              </a:rPr>
              <a:t>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603504"/>
            <a:ext cx="969264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500" b="1">
                <a:solidFill>
                  <a:srgbClr val="1B263B"/>
                </a:solidFill>
                <a:latin typeface="Georgia"/>
              </a:rPr>
              <a:t>Redesign the Gradebook Around Standards, Not Tasks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1225296"/>
            <a:ext cx="877824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200" b="0">
                <a:solidFill>
                  <a:srgbClr val="586478"/>
                </a:solidFill>
                <a:latin typeface="Aptos"/>
              </a:rPr>
              <a:t>This is where grading reform becomes visible to teachers, students, and families.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" y="1783080"/>
            <a:ext cx="4023360" cy="411480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87552" y="1892808"/>
            <a:ext cx="369417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BF603F"/>
                </a:solidFill>
                <a:latin typeface="Aptos"/>
              </a:rPr>
              <a:t>Traditional entries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7552" y="2221992"/>
            <a:ext cx="3694176" cy="35844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Page 87</a:t>
            </a:r>
            <a:br/>
            <a:r>
              <a:t>Homework 3</a:t>
            </a:r>
            <a:br/>
            <a:r>
              <a:t>Quiz 2</a:t>
            </a:r>
            <a:br/>
            <a:r>
              <a:t>Participation</a:t>
            </a:r>
            <a:br/>
            <a:r>
              <a:t>Project</a:t>
            </a:r>
            <a:br/>
            <a:r>
              <a:t>Late penalty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74920" y="1783080"/>
            <a:ext cx="4023360" cy="4114800"/>
          </a:xfrm>
          <a:prstGeom prst="roundRect">
            <a:avLst/>
          </a:prstGeom>
          <a:solidFill>
            <a:srgbClr val="FFFFF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5239512" y="1892808"/>
            <a:ext cx="369417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1B6E70"/>
                </a:solidFill>
                <a:latin typeface="Aptos"/>
              </a:rPr>
              <a:t>Learning-centered entries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9512" y="2221992"/>
            <a:ext cx="3694176" cy="35844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Citing textual evidence</a:t>
            </a:r>
            <a:br/>
            <a:r>
              <a:t>Solving linear equations</a:t>
            </a:r>
            <a:br/>
            <a:r>
              <a:t>Analyzing lab results</a:t>
            </a:r>
            <a:br/>
            <a:r>
              <a:t>Argument structure</a:t>
            </a:r>
            <a:br/>
            <a:r>
              <a:t>Revision based on feedback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281160" y="1965960"/>
            <a:ext cx="1828800" cy="914400"/>
          </a:xfrm>
          <a:prstGeom prst="roundRect">
            <a:avLst/>
          </a:prstGeom>
          <a:solidFill>
            <a:srgbClr val="6C9473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445752" y="2075688"/>
            <a:ext cx="149961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1B263B"/>
                </a:solidFill>
                <a:latin typeface="Aptos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5752" y="2404872"/>
            <a:ext cx="1499616" cy="3840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Exceeds / sophisticated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281160" y="3017520"/>
            <a:ext cx="1828800" cy="914400"/>
          </a:xfrm>
          <a:prstGeom prst="roundRect">
            <a:avLst/>
          </a:prstGeom>
          <a:solidFill>
            <a:srgbClr val="1B6E70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445752" y="3127248"/>
            <a:ext cx="149961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1B263B"/>
                </a:solidFill>
                <a:latin typeface="Aptos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45752" y="3456432"/>
            <a:ext cx="1499616" cy="3840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Meets standard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281160" y="4069080"/>
            <a:ext cx="1828800" cy="914400"/>
          </a:xfrm>
          <a:prstGeom prst="roundRect">
            <a:avLst/>
          </a:prstGeom>
          <a:solidFill>
            <a:srgbClr val="C4872B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445752" y="4178808"/>
            <a:ext cx="149961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1B263B"/>
                </a:solidFill>
                <a:latin typeface="Aptos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45752" y="4507992"/>
            <a:ext cx="1499616" cy="3840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Approaching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281160" y="5120640"/>
            <a:ext cx="1828800" cy="548640"/>
          </a:xfrm>
          <a:prstGeom prst="roundRect">
            <a:avLst/>
          </a:prstGeom>
          <a:solidFill>
            <a:srgbClr val="BF603F"/>
          </a:solidFill>
          <a:ln>
            <a:solidFill>
              <a:srgbClr val="DED6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9445752" y="5230368"/>
            <a:ext cx="1499616" cy="2560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1B263B"/>
                </a:solidFill>
                <a:latin typeface="Aptos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45752" y="5559552"/>
            <a:ext cx="1499616" cy="182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586478"/>
                </a:solidFill>
                <a:latin typeface="Aptos"/>
              </a:rPr>
              <a:t>Beginning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8368" y="6446520"/>
            <a:ext cx="10607040" cy="1828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800" b="0">
                <a:solidFill>
                  <a:srgbClr val="586478"/>
                </a:solidFill>
                <a:latin typeface="Aptos"/>
              </a:rPr>
              <a:t>Brookhart et al. (2020): fewer gradations improve reliability; original FLMS slides also argued for concepts in the gradebook rather than assignments.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